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6"/>
  </p:notesMasterIdLst>
  <p:sldIdLst>
    <p:sldId id="281" r:id="rId2"/>
    <p:sldId id="284" r:id="rId3"/>
    <p:sldId id="282" r:id="rId4"/>
    <p:sldId id="286" r:id="rId5"/>
    <p:sldId id="287" r:id="rId6"/>
    <p:sldId id="288" r:id="rId7"/>
    <p:sldId id="291" r:id="rId8"/>
    <p:sldId id="289" r:id="rId9"/>
    <p:sldId id="290" r:id="rId10"/>
    <p:sldId id="293" r:id="rId11"/>
    <p:sldId id="292" r:id="rId12"/>
    <p:sldId id="294" r:id="rId13"/>
    <p:sldId id="295"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E2E0EB2-74D9-4F8D-87E8-C73ACAA45A3E}">
          <p14:sldIdLst>
            <p14:sldId id="281"/>
            <p14:sldId id="284"/>
            <p14:sldId id="282"/>
            <p14:sldId id="286"/>
            <p14:sldId id="287"/>
            <p14:sldId id="288"/>
            <p14:sldId id="291"/>
            <p14:sldId id="289"/>
            <p14:sldId id="290"/>
            <p14:sldId id="293"/>
            <p14:sldId id="292"/>
            <p14:sldId id="294"/>
            <p14:sldId id="295"/>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180" autoAdjust="0"/>
  </p:normalViewPr>
  <p:slideViewPr>
    <p:cSldViewPr>
      <p:cViewPr varScale="1">
        <p:scale>
          <a:sx n="99" d="100"/>
          <a:sy n="99" d="100"/>
        </p:scale>
        <p:origin x="-1974" y="-96"/>
      </p:cViewPr>
      <p:guideLst>
        <p:guide orient="horz" pos="2160"/>
        <p:guide pos="2880"/>
      </p:guideLst>
    </p:cSldViewPr>
  </p:slideViewPr>
  <p:outlineViewPr>
    <p:cViewPr>
      <p:scale>
        <a:sx n="33" d="100"/>
        <a:sy n="33" d="100"/>
      </p:scale>
      <p:origin x="0" y="834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7FE88-1B77-4533-B5B0-851CFE2A71CB}" type="datetimeFigureOut">
              <a:rPr lang="en-US" smtClean="0"/>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DC18E-23E6-49B4-9770-27B9783418BE}" type="slidenum">
              <a:rPr lang="en-US" smtClean="0"/>
              <a:t>‹#›</a:t>
            </a:fld>
            <a:endParaRPr lang="en-US"/>
          </a:p>
        </p:txBody>
      </p:sp>
    </p:spTree>
    <p:extLst>
      <p:ext uri="{BB962C8B-B14F-4D97-AF65-F5344CB8AC3E}">
        <p14:creationId xmlns:p14="http://schemas.microsoft.com/office/powerpoint/2010/main" val="266185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Approach Paper identified enhancing knowledge base and strengthening institutional capacity as key strategic actions for SSATP. But</a:t>
            </a:r>
            <a:r>
              <a:rPr lang="en-US" baseline="0" dirty="0" smtClean="0"/>
              <a:t> in the absence of an EST or similar mechanism to structure the policy dialog around sustainable transport, SSATP efforts in knowledge enhancement and capacity building would be ad hoc in character.</a:t>
            </a:r>
          </a:p>
          <a:p>
            <a:endParaRPr lang="en-US" baseline="0" dirty="0" smtClean="0"/>
          </a:p>
          <a:p>
            <a:r>
              <a:rPr lang="en-US" baseline="0" dirty="0" smtClean="0"/>
              <a:t>Once EST established, SSATP would take on the role of providing key technical inputs to the EST process, including policy guidance on key EST issues such as objectives, indicators, measurement (MRV), and specific technical support (guidance, training, etc.) for existing and emerging sustainable transport financing mechanisms (NAMAs, green fund, climate change damage payments, etc.)</a:t>
            </a:r>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39519-A423-4923-A991-3E2E3B3BA5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0A9AC-6114-4E0D-B437-13602A72EE85}"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25484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14FB3-3789-411F-9F44-3F9AC9F725D9}"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28335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C1708-A7AC-4089-95B9-435AF73A7E2B}"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16842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A38C4-567E-410D-ACC0-DDB1153DDD4E}"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7483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2AAA5-5EF4-42C5-B724-DF74F6F9DCCA}"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4231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0D71C-7A5C-4A8C-954B-4A282B0D0AC2}"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dirty="0"/>
          </a:p>
        </p:txBody>
      </p:sp>
      <p:pic>
        <p:nvPicPr>
          <p:cNvPr id="8" name="Content Placeholder 3" descr="SSATP-Logo_onBlack.jpg"/>
          <p:cNvPicPr>
            <a:picLocks noChangeAspect="1"/>
          </p:cNvPicPr>
          <p:nvPr userDrawn="1"/>
        </p:nvPicPr>
        <p:blipFill>
          <a:blip r:embed="rId2" cstate="print"/>
          <a:stretch>
            <a:fillRect/>
          </a:stretch>
        </p:blipFill>
        <p:spPr>
          <a:xfrm>
            <a:off x="1292" y="6172200"/>
            <a:ext cx="1330373" cy="685800"/>
          </a:xfrm>
          <a:prstGeom prst="rect">
            <a:avLst/>
          </a:prstGeom>
        </p:spPr>
      </p:pic>
    </p:spTree>
    <p:extLst>
      <p:ext uri="{BB962C8B-B14F-4D97-AF65-F5344CB8AC3E}">
        <p14:creationId xmlns:p14="http://schemas.microsoft.com/office/powerpoint/2010/main" val="339763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83CA6-C551-40DE-8D20-68820E0F58E7}" type="datetime1">
              <a:rPr lang="en-US" smtClean="0"/>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1934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7AE0A-645A-4CC5-BB49-2CE18AEE4AC9}" type="datetime1">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30435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D348F-296B-4397-AB10-BBE32A3061D8}" type="datetime1">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1467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AE045-6215-40BA-ADD9-7DA4AC193FEC}"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pic>
        <p:nvPicPr>
          <p:cNvPr id="8" name="Content Placeholder 3" descr="SSATP-Logo_onBlack.jpg"/>
          <p:cNvPicPr>
            <a:picLocks noChangeAspect="1"/>
          </p:cNvPicPr>
          <p:nvPr userDrawn="1"/>
        </p:nvPicPr>
        <p:blipFill>
          <a:blip r:embed="rId2" cstate="print"/>
          <a:stretch>
            <a:fillRect/>
          </a:stretch>
        </p:blipFill>
        <p:spPr>
          <a:xfrm>
            <a:off x="0" y="6172200"/>
            <a:ext cx="1330373" cy="685800"/>
          </a:xfrm>
          <a:prstGeom prst="rect">
            <a:avLst/>
          </a:prstGeom>
        </p:spPr>
      </p:pic>
    </p:spTree>
    <p:extLst>
      <p:ext uri="{BB962C8B-B14F-4D97-AF65-F5344CB8AC3E}">
        <p14:creationId xmlns:p14="http://schemas.microsoft.com/office/powerpoint/2010/main" val="2893623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1FD71-9A32-4BD0-ADF9-59188C1F806D}"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59582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77E8F-AAAB-42C1-8F61-2BE836FEB8F9}" type="datetime1">
              <a:rPr lang="en-US" smtClean="0"/>
              <a:t>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5B14D-8A20-409E-B386-935BCC62DE1C}" type="slidenum">
              <a:rPr lang="en-US" smtClean="0"/>
              <a:t>‹#›</a:t>
            </a:fld>
            <a:endParaRPr lang="en-US"/>
          </a:p>
        </p:txBody>
      </p:sp>
    </p:spTree>
    <p:extLst>
      <p:ext uri="{BB962C8B-B14F-4D97-AF65-F5344CB8AC3E}">
        <p14:creationId xmlns:p14="http://schemas.microsoft.com/office/powerpoint/2010/main" val="113273333"/>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positioning%20Africa%20in%20global%20sustran%20debate.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What%20do%20we%20mean%20by%20sustainable%20transport_EN.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outside%20the%20scope.pptx" TargetMode="External"/><Relationship Id="rId4" Type="http://schemas.openxmlformats.org/officeDocument/2006/relationships/hyperlink" Target="Dynamism%20in%20African%20Transport%20sector.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609600" y="2438400"/>
            <a:ext cx="7772400" cy="1470025"/>
          </a:xfrm>
        </p:spPr>
        <p:txBody>
          <a:bodyPr>
            <a:normAutofit fontScale="90000"/>
          </a:bodyPr>
          <a:lstStyle/>
          <a:p>
            <a:r>
              <a:rPr lang="en-US" dirty="0"/>
              <a:t>Towards Sustainable Transport under SSATP DP2: building support for </a:t>
            </a:r>
            <a:r>
              <a:rPr lang="en-US" dirty="0" smtClean="0"/>
              <a:t>an Environmentally Sustainable Transport Forum in Africa</a:t>
            </a:r>
            <a:endParaRPr lang="en-US" sz="3600" dirty="0"/>
          </a:p>
        </p:txBody>
      </p:sp>
      <p:sp>
        <p:nvSpPr>
          <p:cNvPr id="3" name="Subtitle 2"/>
          <p:cNvSpPr>
            <a:spLocks noGrp="1"/>
          </p:cNvSpPr>
          <p:nvPr>
            <p:ph type="subTitle" idx="1"/>
          </p:nvPr>
        </p:nvSpPr>
        <p:spPr>
          <a:xfrm>
            <a:off x="0" y="3505200"/>
            <a:ext cx="9144000" cy="2971800"/>
          </a:xfrm>
        </p:spPr>
        <p:txBody>
          <a:bodyPr>
            <a:normAutofit/>
          </a:bodyPr>
          <a:lstStyle/>
          <a:p>
            <a:endParaRPr lang="en-US" sz="2600" dirty="0" smtClean="0">
              <a:solidFill>
                <a:srgbClr val="002060"/>
              </a:solidFill>
            </a:endParaRPr>
          </a:p>
          <a:p>
            <a:endParaRPr lang="en-US" sz="2600" dirty="0" smtClean="0">
              <a:solidFill>
                <a:srgbClr val="002060"/>
              </a:solidFill>
            </a:endParaRPr>
          </a:p>
          <a:p>
            <a:r>
              <a:rPr lang="en-US" sz="2600" dirty="0" smtClean="0">
                <a:solidFill>
                  <a:srgbClr val="002060"/>
                </a:solidFill>
              </a:rPr>
              <a:t>Roger Gorham, World Bank</a:t>
            </a:r>
            <a:endParaRPr lang="en-US" sz="2600" dirty="0">
              <a:solidFill>
                <a:srgbClr val="002060"/>
              </a:solidFill>
            </a:endParaRPr>
          </a:p>
          <a:p>
            <a:r>
              <a:rPr lang="en-US" sz="2600" dirty="0" smtClean="0">
                <a:solidFill>
                  <a:srgbClr val="002060"/>
                </a:solidFill>
              </a:rPr>
              <a:t>SSATP </a:t>
            </a:r>
            <a:r>
              <a:rPr lang="en-US" sz="2600" dirty="0">
                <a:solidFill>
                  <a:srgbClr val="002060"/>
                </a:solidFill>
              </a:rPr>
              <a:t>Annual Meeting</a:t>
            </a:r>
          </a:p>
          <a:p>
            <a:r>
              <a:rPr lang="en-US" sz="2600" dirty="0">
                <a:solidFill>
                  <a:srgbClr val="002060"/>
                </a:solidFill>
              </a:rPr>
              <a:t>Addis Ababa – Ethiopia</a:t>
            </a:r>
          </a:p>
          <a:p>
            <a:r>
              <a:rPr lang="en-US" sz="2600" dirty="0">
                <a:solidFill>
                  <a:srgbClr val="002060"/>
                </a:solidFill>
              </a:rPr>
              <a:t>December 2012</a:t>
            </a:r>
          </a:p>
        </p:txBody>
      </p:sp>
      <p:pic>
        <p:nvPicPr>
          <p:cNvPr id="6" name="Content Placeholder 3" descr="SSATP-Logo_onBlack.jpg"/>
          <p:cNvPicPr>
            <a:picLocks noChangeAspect="1"/>
          </p:cNvPicPr>
          <p:nvPr/>
        </p:nvPicPr>
        <p:blipFill>
          <a:blip r:embed="rId4" cstate="print"/>
          <a:stretch>
            <a:fillRect/>
          </a:stretch>
        </p:blipFill>
        <p:spPr>
          <a:xfrm>
            <a:off x="3048000" y="356244"/>
            <a:ext cx="2971800" cy="1531947"/>
          </a:xfrm>
          <a:prstGeom prst="rect">
            <a:avLst/>
          </a:prstGeom>
        </p:spPr>
      </p:pic>
    </p:spTree>
    <p:extLst>
      <p:ext uri="{BB962C8B-B14F-4D97-AF65-F5344CB8AC3E}">
        <p14:creationId xmlns:p14="http://schemas.microsoft.com/office/powerpoint/2010/main" val="390493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smtClean="0"/>
              <a:t>Why an EST for Africa?</a:t>
            </a:r>
            <a:endParaRPr lang="en-US" dirty="0"/>
          </a:p>
        </p:txBody>
      </p:sp>
      <p:sp>
        <p:nvSpPr>
          <p:cNvPr id="3" name="Content Placeholder 2"/>
          <p:cNvSpPr>
            <a:spLocks noGrp="1"/>
          </p:cNvSpPr>
          <p:nvPr>
            <p:ph idx="1"/>
          </p:nvPr>
        </p:nvSpPr>
        <p:spPr/>
        <p:txBody>
          <a:bodyPr>
            <a:normAutofit lnSpcReduction="10000"/>
          </a:bodyPr>
          <a:lstStyle/>
          <a:p>
            <a:r>
              <a:rPr lang="en-US" dirty="0" smtClean="0"/>
              <a:t>Inject the concept of sustainable transport into the agenda(s) of African policy leaders at national and continental scales. </a:t>
            </a:r>
          </a:p>
          <a:p>
            <a:r>
              <a:rPr lang="en-US" dirty="0" smtClean="0"/>
              <a:t>With other regional ESTs, help position transport on the sustainability agenda, and position sustainability on the transport agenda</a:t>
            </a:r>
          </a:p>
          <a:p>
            <a:r>
              <a:rPr lang="en-US" dirty="0"/>
              <a:t>Position Africa in global sustainable transport discussions.  </a:t>
            </a:r>
            <a:r>
              <a:rPr lang="en-US" dirty="0" smtClean="0">
                <a:hlinkClick r:id="rId4" action="ppaction://hlinkpres?slideindex=1&amp;slidetitle="/>
              </a:rPr>
              <a:t>GO</a:t>
            </a:r>
            <a:endParaRPr lang="en-US" dirty="0" smtClean="0"/>
          </a:p>
          <a:p>
            <a:endParaRPr lang="en-US" dirty="0"/>
          </a:p>
        </p:txBody>
      </p:sp>
      <p:pic>
        <p:nvPicPr>
          <p:cNvPr id="5" name="Content Placeholder 3" descr="SSATP-Logo_onBlack.jpg"/>
          <p:cNvPicPr>
            <a:picLocks noChangeAspect="1"/>
          </p:cNvPicPr>
          <p:nvPr/>
        </p:nvPicPr>
        <p:blipFill>
          <a:blip r:embed="rId5" cstate="print"/>
          <a:stretch>
            <a:fillRect/>
          </a:stretch>
        </p:blipFill>
        <p:spPr>
          <a:xfrm>
            <a:off x="7813627" y="6172200"/>
            <a:ext cx="1330373" cy="685800"/>
          </a:xfrm>
          <a:prstGeom prst="rect">
            <a:avLst/>
          </a:prstGeom>
        </p:spPr>
      </p:pic>
    </p:spTree>
    <p:extLst>
      <p:ext uri="{BB962C8B-B14F-4D97-AF65-F5344CB8AC3E}">
        <p14:creationId xmlns:p14="http://schemas.microsoft.com/office/powerpoint/2010/main" val="2361316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b="1" dirty="0" smtClean="0"/>
              <a:t>What is SSATP’s role in the EST-Africa process?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SSATP is the key driver</a:t>
            </a:r>
          </a:p>
          <a:p>
            <a:r>
              <a:rPr lang="en-US" dirty="0" smtClean="0"/>
              <a:t>Partnering with UN DESA and UNCRD in linking with existing international EST structure</a:t>
            </a:r>
          </a:p>
          <a:p>
            <a:r>
              <a:rPr lang="en-US" dirty="0" smtClean="0"/>
              <a:t>Outreach to related initiatives and potential partners (UATP, CODATU, </a:t>
            </a:r>
            <a:r>
              <a:rPr lang="en-US" dirty="0" err="1" smtClean="0"/>
              <a:t>Afri</a:t>
            </a:r>
            <a:r>
              <a:rPr lang="en-US" dirty="0" smtClean="0"/>
              <a:t>-Cities, UNEP, UNHABITAT, RECs, etc.)</a:t>
            </a:r>
          </a:p>
          <a:p>
            <a:r>
              <a:rPr lang="en-US" dirty="0" smtClean="0"/>
              <a:t>Developing concept and implementation plan (to be finalized early 2013)</a:t>
            </a:r>
          </a:p>
          <a:p>
            <a:r>
              <a:rPr lang="en-US" dirty="0" smtClean="0"/>
              <a:t>Will continue to push for launch in late 2013 or early 2014</a:t>
            </a:r>
          </a:p>
          <a:p>
            <a:r>
              <a:rPr lang="en-US" dirty="0"/>
              <a:t>Coordination with UN SG high level panel on sustainable transport being led by </a:t>
            </a:r>
            <a:r>
              <a:rPr lang="en-US" dirty="0" smtClean="0"/>
              <a:t>UNDESA</a:t>
            </a:r>
            <a:endParaRPr lang="en-US" dirty="0"/>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241075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b="1" dirty="0" smtClean="0"/>
              <a:t>Update on progress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Contact list of key stakeholders developed</a:t>
            </a:r>
          </a:p>
          <a:p>
            <a:r>
              <a:rPr lang="en-US" dirty="0" smtClean="0"/>
              <a:t>Discussion draft of concept note to be issued this week to stakeholders as basis for consultation</a:t>
            </a:r>
          </a:p>
          <a:p>
            <a:r>
              <a:rPr lang="en-US" dirty="0" smtClean="0"/>
              <a:t>Interim workshop with UNHABITAT under discussion for April</a:t>
            </a:r>
          </a:p>
          <a:p>
            <a:r>
              <a:rPr lang="en-US" dirty="0" smtClean="0"/>
              <a:t>Work on preliminary implementation plan to begin in January</a:t>
            </a:r>
          </a:p>
          <a:p>
            <a:r>
              <a:rPr lang="en-US" dirty="0" smtClean="0"/>
              <a:t>Launch </a:t>
            </a:r>
            <a:r>
              <a:rPr lang="en-US" dirty="0"/>
              <a:t>event </a:t>
            </a:r>
            <a:r>
              <a:rPr lang="en-US" dirty="0" smtClean="0"/>
              <a:t>TBD under implementation plan</a:t>
            </a:r>
            <a:r>
              <a:rPr lang="en-US" dirty="0"/>
              <a:t> </a:t>
            </a:r>
            <a:r>
              <a:rPr lang="en-US" dirty="0" smtClean="0"/>
              <a:t>-- probably  </a:t>
            </a:r>
            <a:r>
              <a:rPr lang="en-US" dirty="0"/>
              <a:t>late 2013 / early </a:t>
            </a:r>
            <a:r>
              <a:rPr lang="en-US" dirty="0" smtClean="0"/>
              <a:t>2014</a:t>
            </a:r>
            <a:endParaRPr lang="en-US" dirty="0"/>
          </a:p>
          <a:p>
            <a:pPr marL="0" indent="0">
              <a:buNone/>
            </a:pPr>
            <a:endParaRPr lang="en-US" dirty="0" smtClean="0"/>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2361889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b="1" dirty="0" smtClean="0"/>
              <a:t>Items under discussion</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a:t>Which model to follow – </a:t>
            </a:r>
            <a:r>
              <a:rPr lang="en-US" dirty="0" smtClean="0"/>
              <a:t>top-down </a:t>
            </a:r>
            <a:r>
              <a:rPr lang="en-US" dirty="0"/>
              <a:t>(</a:t>
            </a:r>
            <a:r>
              <a:rPr lang="en-US" dirty="0" smtClean="0"/>
              <a:t>continent-wide led </a:t>
            </a:r>
            <a:r>
              <a:rPr lang="en-US" dirty="0"/>
              <a:t>by national ministries) ; </a:t>
            </a:r>
            <a:r>
              <a:rPr lang="en-US" dirty="0" smtClean="0"/>
              <a:t>bottom-up </a:t>
            </a:r>
            <a:r>
              <a:rPr lang="en-US" dirty="0"/>
              <a:t>(build regional </a:t>
            </a:r>
            <a:r>
              <a:rPr lang="en-US" dirty="0" smtClean="0"/>
              <a:t>understanding </a:t>
            </a:r>
            <a:r>
              <a:rPr lang="en-US" dirty="0"/>
              <a:t>and </a:t>
            </a:r>
            <a:r>
              <a:rPr lang="en-US" dirty="0" smtClean="0"/>
              <a:t>competencies</a:t>
            </a:r>
            <a:r>
              <a:rPr lang="en-US" dirty="0"/>
              <a:t>, to feed </a:t>
            </a:r>
            <a:r>
              <a:rPr lang="en-US" dirty="0" smtClean="0"/>
              <a:t>into Africa-wide </a:t>
            </a:r>
            <a:r>
              <a:rPr lang="en-US" dirty="0"/>
              <a:t>forum at a later date); or a </a:t>
            </a:r>
            <a:r>
              <a:rPr lang="en-US" dirty="0" smtClean="0"/>
              <a:t>mix</a:t>
            </a:r>
          </a:p>
          <a:p>
            <a:r>
              <a:rPr lang="en-US" dirty="0" smtClean="0"/>
              <a:t>Funding / long-term sustainability</a:t>
            </a:r>
            <a:endParaRPr lang="en-US" dirty="0"/>
          </a:p>
          <a:p>
            <a:r>
              <a:rPr lang="en-US" dirty="0" smtClean="0"/>
              <a:t>Maximizing complementarity / avoiding </a:t>
            </a:r>
            <a:r>
              <a:rPr lang="en-US" dirty="0"/>
              <a:t>duplication </a:t>
            </a:r>
            <a:r>
              <a:rPr lang="en-US" dirty="0" smtClean="0"/>
              <a:t>with existing initiatives / institutions currently active</a:t>
            </a:r>
            <a:endParaRPr lang="en-US" dirty="0"/>
          </a:p>
          <a:p>
            <a:r>
              <a:rPr lang="en-US" dirty="0" smtClean="0"/>
              <a:t>Identifying and prioritizing key themes for early focus – e.g. urban transport, freight transport, poverty alleviation &amp; vulnerability reduction, etc.</a:t>
            </a:r>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1330910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b="1" dirty="0" smtClean="0"/>
              <a:t>Exploring future role for SSATP</a:t>
            </a:r>
            <a:br>
              <a:rPr lang="en-US" b="1" dirty="0" smtClean="0"/>
            </a:br>
            <a:r>
              <a:rPr lang="en-US" b="1" dirty="0" smtClean="0"/>
              <a:t>after EST launched</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SSATP feeds technical inputs to ongoing EST process…</a:t>
            </a:r>
          </a:p>
          <a:p>
            <a:pPr lvl="1"/>
            <a:r>
              <a:rPr lang="en-US" dirty="0" smtClean="0"/>
              <a:t>Guidance notes</a:t>
            </a:r>
          </a:p>
          <a:p>
            <a:pPr lvl="1"/>
            <a:r>
              <a:rPr lang="en-US" dirty="0" smtClean="0"/>
              <a:t>Best practice case studies</a:t>
            </a:r>
          </a:p>
          <a:p>
            <a:pPr lvl="1"/>
            <a:r>
              <a:rPr lang="en-US" dirty="0" smtClean="0"/>
              <a:t>Training</a:t>
            </a:r>
          </a:p>
          <a:p>
            <a:r>
              <a:rPr lang="en-US" dirty="0" smtClean="0"/>
              <a:t>…on topics relevant to work of EST</a:t>
            </a:r>
          </a:p>
          <a:p>
            <a:pPr lvl="1"/>
            <a:r>
              <a:rPr lang="en-US" dirty="0" smtClean="0"/>
              <a:t>Harmonized policy objectives and indicators</a:t>
            </a:r>
          </a:p>
          <a:p>
            <a:pPr lvl="1"/>
            <a:r>
              <a:rPr lang="en-US" dirty="0" smtClean="0"/>
              <a:t>Measurement, reporting, validation</a:t>
            </a:r>
          </a:p>
          <a:p>
            <a:pPr lvl="1"/>
            <a:r>
              <a:rPr lang="en-US" dirty="0" smtClean="0"/>
              <a:t>Accessing finance (NAMAs, green fund, damage payments, etc.)</a:t>
            </a:r>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4288285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b="1" dirty="0" smtClean="0"/>
              <a:t>Presentation outline</a:t>
            </a:r>
            <a:endParaRPr lang="en-US" dirty="0"/>
          </a:p>
        </p:txBody>
      </p:sp>
      <p:sp>
        <p:nvSpPr>
          <p:cNvPr id="3" name="Content Placeholder 2"/>
          <p:cNvSpPr>
            <a:spLocks noGrp="1"/>
          </p:cNvSpPr>
          <p:nvPr>
            <p:ph idx="1"/>
          </p:nvPr>
        </p:nvSpPr>
        <p:spPr/>
        <p:txBody>
          <a:bodyPr>
            <a:normAutofit lnSpcReduction="10000"/>
          </a:bodyPr>
          <a:lstStyle/>
          <a:p>
            <a:r>
              <a:rPr lang="en-US" dirty="0"/>
              <a:t>SSATP work on sustainable transport</a:t>
            </a:r>
          </a:p>
          <a:p>
            <a:r>
              <a:rPr lang="en-US" dirty="0"/>
              <a:t>What do we mean by sustainable transport?</a:t>
            </a:r>
          </a:p>
          <a:p>
            <a:r>
              <a:rPr lang="en-US" dirty="0"/>
              <a:t>What is EST? </a:t>
            </a:r>
          </a:p>
          <a:p>
            <a:r>
              <a:rPr lang="en-US" dirty="0"/>
              <a:t>EST in the African context</a:t>
            </a:r>
          </a:p>
          <a:p>
            <a:r>
              <a:rPr lang="en-US" dirty="0" smtClean="0"/>
              <a:t>What </a:t>
            </a:r>
            <a:r>
              <a:rPr lang="en-US" dirty="0"/>
              <a:t>is SSATP’s role? </a:t>
            </a:r>
          </a:p>
          <a:p>
            <a:r>
              <a:rPr lang="en-US" dirty="0" smtClean="0"/>
              <a:t>Progress so far</a:t>
            </a:r>
            <a:endParaRPr lang="en-US" dirty="0"/>
          </a:p>
          <a:p>
            <a:r>
              <a:rPr lang="en-US" dirty="0"/>
              <a:t>What will be  SSATP’s role in EST-Africa after the forum is launched?</a:t>
            </a:r>
          </a:p>
          <a:p>
            <a:pPr lvl="1"/>
            <a:endParaRPr lang="en-US" dirty="0" smtClean="0"/>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2489745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r>
              <a:rPr lang="en-US" b="1" dirty="0"/>
              <a:t>SSATP work on sustainable transport</a:t>
            </a:r>
            <a:endParaRPr lang="en-US" dirty="0"/>
          </a:p>
        </p:txBody>
      </p:sp>
      <p:sp>
        <p:nvSpPr>
          <p:cNvPr id="3" name="Content Placeholder 2"/>
          <p:cNvSpPr>
            <a:spLocks noGrp="1"/>
          </p:cNvSpPr>
          <p:nvPr>
            <p:ph idx="1"/>
          </p:nvPr>
        </p:nvSpPr>
        <p:spPr/>
        <p:txBody>
          <a:bodyPr>
            <a:normAutofit fontScale="85000" lnSpcReduction="20000"/>
          </a:bodyPr>
          <a:lstStyle/>
          <a:p>
            <a:r>
              <a:rPr lang="en-US" dirty="0"/>
              <a:t>Work originated in cross-cutting theme on climate change</a:t>
            </a:r>
          </a:p>
          <a:p>
            <a:r>
              <a:rPr lang="en-US" dirty="0"/>
              <a:t>CC still a main focus, but need for broader framing of environmental sustainability in transport</a:t>
            </a:r>
          </a:p>
          <a:p>
            <a:r>
              <a:rPr lang="en-US" dirty="0"/>
              <a:t>In the long run, need to attract and scale-up investment in sustainable transport, in line with multi-lateral development bank joint commitment at Rio +20</a:t>
            </a:r>
          </a:p>
          <a:p>
            <a:r>
              <a:rPr lang="en-US" dirty="0"/>
              <a:t>Approach paper identified 4 strategic priorities:</a:t>
            </a:r>
          </a:p>
          <a:p>
            <a:pPr lvl="1"/>
            <a:r>
              <a:rPr lang="en-US" dirty="0"/>
              <a:t>Strengthen regional cooperation</a:t>
            </a:r>
          </a:p>
          <a:p>
            <a:pPr lvl="1"/>
            <a:r>
              <a:rPr lang="en-US" dirty="0"/>
              <a:t>Raise awareness</a:t>
            </a:r>
          </a:p>
          <a:p>
            <a:pPr lvl="1"/>
            <a:r>
              <a:rPr lang="en-US" dirty="0"/>
              <a:t>Enhance knowledge base</a:t>
            </a:r>
          </a:p>
          <a:p>
            <a:pPr lvl="1"/>
            <a:r>
              <a:rPr lang="en-US" dirty="0"/>
              <a:t>Strengthen institutional </a:t>
            </a:r>
            <a:r>
              <a:rPr lang="en-US" dirty="0" smtClean="0"/>
              <a:t>capacity</a:t>
            </a:r>
            <a:endParaRPr lang="en-US" dirty="0"/>
          </a:p>
        </p:txBody>
      </p:sp>
      <p:pic>
        <p:nvPicPr>
          <p:cNvPr id="5" name="Content Placeholder 3" descr="SSATP-Logo_onBlack.jpg"/>
          <p:cNvPicPr>
            <a:picLocks noChangeAspect="1"/>
          </p:cNvPicPr>
          <p:nvPr/>
        </p:nvPicPr>
        <p:blipFill>
          <a:blip r:embed="rId4" cstate="print"/>
          <a:stretch>
            <a:fillRect/>
          </a:stretch>
        </p:blipFill>
        <p:spPr>
          <a:xfrm>
            <a:off x="7813627" y="6172200"/>
            <a:ext cx="1330373" cy="685800"/>
          </a:xfrm>
          <a:prstGeom prst="rect">
            <a:avLst/>
          </a:prstGeom>
        </p:spPr>
      </p:pic>
      <p:sp>
        <p:nvSpPr>
          <p:cNvPr id="6" name="Right Brace 5"/>
          <p:cNvSpPr/>
          <p:nvPr/>
        </p:nvSpPr>
        <p:spPr>
          <a:xfrm>
            <a:off x="5410200" y="4724400"/>
            <a:ext cx="533400" cy="838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096000" y="4514671"/>
            <a:ext cx="2743200" cy="1200329"/>
          </a:xfrm>
          <a:prstGeom prst="rect">
            <a:avLst/>
          </a:prstGeom>
          <a:noFill/>
        </p:spPr>
        <p:txBody>
          <a:bodyPr wrap="square" rtlCol="0">
            <a:spAutoFit/>
          </a:bodyPr>
          <a:lstStyle/>
          <a:p>
            <a:r>
              <a:rPr lang="en-US" b="1" dirty="0" smtClean="0"/>
              <a:t>Environmentally Sustainable Transport Forum for Africa (EST-Africa)</a:t>
            </a:r>
            <a:endParaRPr lang="en-US" b="1" dirty="0"/>
          </a:p>
        </p:txBody>
      </p:sp>
    </p:spTree>
    <p:extLst>
      <p:ext uri="{BB962C8B-B14F-4D97-AF65-F5344CB8AC3E}">
        <p14:creationId xmlns:p14="http://schemas.microsoft.com/office/powerpoint/2010/main" val="2521091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b="1" dirty="0" smtClean="0"/>
              <a:t>What is Sustainable Transport?</a:t>
            </a:r>
            <a:endParaRPr lang="en-US" dirty="0"/>
          </a:p>
        </p:txBody>
      </p:sp>
      <p:sp>
        <p:nvSpPr>
          <p:cNvPr id="3" name="Content Placeholder 2"/>
          <p:cNvSpPr>
            <a:spLocks noGrp="1"/>
          </p:cNvSpPr>
          <p:nvPr>
            <p:ph idx="1"/>
          </p:nvPr>
        </p:nvSpPr>
        <p:spPr>
          <a:xfrm>
            <a:off x="457200" y="1219200"/>
            <a:ext cx="8229600" cy="4991100"/>
          </a:xfrm>
        </p:spPr>
        <p:txBody>
          <a:bodyPr>
            <a:normAutofit fontScale="92500" lnSpcReduction="10000"/>
          </a:bodyPr>
          <a:lstStyle/>
          <a:p>
            <a:r>
              <a:rPr lang="en-US" dirty="0"/>
              <a:t>Renewed emphasis on human experience, not just efficiency and effectiveness of systems</a:t>
            </a:r>
          </a:p>
          <a:p>
            <a:r>
              <a:rPr lang="en-US" dirty="0"/>
              <a:t>Acknowledges a changing climate, impacts on natural and social environment, deleterious effects on human health; seeks to mitigate and adapt to above</a:t>
            </a:r>
          </a:p>
          <a:p>
            <a:r>
              <a:rPr lang="en-US" dirty="0"/>
              <a:t>Reflect realities of resource and energy </a:t>
            </a:r>
            <a:r>
              <a:rPr lang="en-US" dirty="0" smtClean="0"/>
              <a:t>constraints</a:t>
            </a:r>
          </a:p>
          <a:p>
            <a:r>
              <a:rPr lang="en-US" dirty="0" smtClean="0"/>
              <a:t>Recognizes importance of 4 dimensions:  financial, social, environmental, resource</a:t>
            </a:r>
            <a:endParaRPr lang="en-US" dirty="0"/>
          </a:p>
          <a:p>
            <a:r>
              <a:rPr lang="en-US" dirty="0"/>
              <a:t>Example: urban </a:t>
            </a:r>
            <a:r>
              <a:rPr lang="en-US" dirty="0" smtClean="0"/>
              <a:t>transport </a:t>
            </a:r>
            <a:r>
              <a:rPr lang="en-US" dirty="0" smtClean="0">
                <a:hlinkClick r:id="rId4" action="ppaction://hlinkpres?slideindex=1&amp;slidetitle="/>
              </a:rPr>
              <a:t>GO</a:t>
            </a:r>
            <a:endParaRPr lang="en-US" dirty="0"/>
          </a:p>
          <a:p>
            <a:pPr lvl="1"/>
            <a:endParaRPr lang="en-US" dirty="0" smtClean="0"/>
          </a:p>
        </p:txBody>
      </p:sp>
      <p:pic>
        <p:nvPicPr>
          <p:cNvPr id="5" name="Content Placeholder 3" descr="SSATP-Logo_onBlack.jpg"/>
          <p:cNvPicPr>
            <a:picLocks noChangeAspect="1"/>
          </p:cNvPicPr>
          <p:nvPr/>
        </p:nvPicPr>
        <p:blipFill>
          <a:blip r:embed="rId5"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131957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304800"/>
            <a:ext cx="8229600" cy="1143000"/>
          </a:xfrm>
        </p:spPr>
        <p:txBody>
          <a:bodyPr>
            <a:normAutofit/>
          </a:bodyPr>
          <a:lstStyle/>
          <a:p>
            <a:r>
              <a:rPr lang="en-US" b="1" dirty="0" smtClean="0"/>
              <a:t>What is EST?</a:t>
            </a:r>
            <a:endParaRPr lang="en-US" dirty="0"/>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pPr marL="0" indent="0">
              <a:buNone/>
            </a:pPr>
            <a:r>
              <a:rPr lang="en-US" dirty="0" smtClean="0"/>
              <a:t>A regional forum that:</a:t>
            </a:r>
          </a:p>
          <a:p>
            <a:r>
              <a:rPr lang="en-US" dirty="0" smtClean="0"/>
              <a:t>Establishes </a:t>
            </a:r>
            <a:r>
              <a:rPr lang="en-US" dirty="0"/>
              <a:t>an institutional platform to address </a:t>
            </a:r>
            <a:r>
              <a:rPr lang="en-US" dirty="0" smtClean="0"/>
              <a:t>transport as it impacts (and is impacted by) climate </a:t>
            </a:r>
            <a:r>
              <a:rPr lang="en-US" dirty="0"/>
              <a:t>change, health and the </a:t>
            </a:r>
            <a:r>
              <a:rPr lang="en-US" dirty="0" smtClean="0"/>
              <a:t>built and natural environments</a:t>
            </a:r>
            <a:endParaRPr lang="en-US" dirty="0"/>
          </a:p>
          <a:p>
            <a:r>
              <a:rPr lang="en-US" dirty="0" smtClean="0"/>
              <a:t>Builds </a:t>
            </a:r>
            <a:r>
              <a:rPr lang="en-US" dirty="0"/>
              <a:t>a support system for regional cooperation </a:t>
            </a:r>
          </a:p>
          <a:p>
            <a:r>
              <a:rPr lang="en-US" dirty="0" smtClean="0"/>
              <a:t>Stimulates </a:t>
            </a:r>
            <a:r>
              <a:rPr lang="en-US" dirty="0"/>
              <a:t>policy dialogue in a systematic way</a:t>
            </a:r>
          </a:p>
          <a:p>
            <a:r>
              <a:rPr lang="en-US" dirty="0" smtClean="0"/>
              <a:t>Sends </a:t>
            </a:r>
            <a:r>
              <a:rPr lang="en-US" dirty="0"/>
              <a:t>a unified message abroad for the need of appropriate support</a:t>
            </a:r>
          </a:p>
          <a:p>
            <a:r>
              <a:rPr lang="en-US" dirty="0" smtClean="0"/>
              <a:t>Enables </a:t>
            </a:r>
            <a:r>
              <a:rPr lang="en-US" dirty="0"/>
              <a:t>local, national and regional stakeholders to improve knowledge and access to support for best practices</a:t>
            </a:r>
          </a:p>
          <a:p>
            <a:r>
              <a:rPr lang="en-US" dirty="0" smtClean="0"/>
              <a:t>Promotes </a:t>
            </a:r>
            <a:r>
              <a:rPr lang="en-US" dirty="0"/>
              <a:t>mechanisms for systemizing planning and </a:t>
            </a:r>
            <a:r>
              <a:rPr lang="en-US" dirty="0" smtClean="0"/>
              <a:t>implementation</a:t>
            </a:r>
            <a:endParaRPr lang="en-US" dirty="0"/>
          </a:p>
        </p:txBody>
      </p:sp>
      <p:pic>
        <p:nvPicPr>
          <p:cNvPr id="5" name="Content Placeholder 3" descr="SSATP-Logo_onBlack.jpg"/>
          <p:cNvPicPr>
            <a:picLocks noChangeAspect="1"/>
          </p:cNvPicPr>
          <p:nvPr/>
        </p:nvPicPr>
        <p:blipFill>
          <a:blip r:embed="rId4" cstate="print"/>
          <a:stretch>
            <a:fillRect/>
          </a:stretch>
        </p:blipFill>
        <p:spPr>
          <a:xfrm>
            <a:off x="7813627" y="6210300"/>
            <a:ext cx="1330373" cy="685800"/>
          </a:xfrm>
          <a:prstGeom prst="rect">
            <a:avLst/>
          </a:prstGeom>
        </p:spPr>
      </p:pic>
    </p:spTree>
    <p:extLst>
      <p:ext uri="{BB962C8B-B14F-4D97-AF65-F5344CB8AC3E}">
        <p14:creationId xmlns:p14="http://schemas.microsoft.com/office/powerpoint/2010/main" val="414106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a:xfrm>
            <a:off x="228600" y="0"/>
            <a:ext cx="8686800" cy="1143000"/>
          </a:xfrm>
        </p:spPr>
        <p:txBody>
          <a:bodyPr>
            <a:noAutofit/>
          </a:bodyPr>
          <a:lstStyle/>
          <a:p>
            <a:r>
              <a:rPr lang="en-US" sz="3400" b="1" dirty="0" smtClean="0"/>
              <a:t>Environmentally Sustainable Transport Forums in other regions</a:t>
            </a:r>
            <a:endParaRPr lang="en-US" sz="3400" dirty="0"/>
          </a:p>
        </p:txBody>
      </p:sp>
      <p:sp>
        <p:nvSpPr>
          <p:cNvPr id="3" name="Content Placeholder 2"/>
          <p:cNvSpPr>
            <a:spLocks noGrp="1"/>
          </p:cNvSpPr>
          <p:nvPr>
            <p:ph idx="1"/>
          </p:nvPr>
        </p:nvSpPr>
        <p:spPr>
          <a:xfrm>
            <a:off x="1219200" y="990600"/>
            <a:ext cx="7696200" cy="3657600"/>
          </a:xfrm>
        </p:spPr>
        <p:txBody>
          <a:bodyPr>
            <a:normAutofit fontScale="85000" lnSpcReduction="20000"/>
          </a:bodyPr>
          <a:lstStyle/>
          <a:p>
            <a:r>
              <a:rPr lang="en-US" dirty="0" smtClean="0"/>
              <a:t>Transport, Health and Environment Pan-European </a:t>
            </a:r>
            <a:r>
              <a:rPr lang="en-US" dirty="0" err="1" smtClean="0"/>
              <a:t>Programme</a:t>
            </a:r>
            <a:r>
              <a:rPr lang="en-US" dirty="0" smtClean="0"/>
              <a:t> (THE PEP) – Est. 2002 	</a:t>
            </a:r>
          </a:p>
          <a:p>
            <a:pPr>
              <a:buNone/>
            </a:pPr>
            <a:r>
              <a:rPr lang="en-US" dirty="0" smtClean="0"/>
              <a:t>		Amsterdam Declaration (2009)</a:t>
            </a:r>
          </a:p>
          <a:p>
            <a:r>
              <a:rPr lang="en-US" dirty="0" smtClean="0"/>
              <a:t>EST Forum for Asia – Est. 2004  </a:t>
            </a:r>
          </a:p>
          <a:p>
            <a:pPr>
              <a:buNone/>
            </a:pPr>
            <a:r>
              <a:rPr lang="en-US" dirty="0" smtClean="0"/>
              <a:t>		(Asian Development Bank)</a:t>
            </a:r>
          </a:p>
          <a:p>
            <a:pPr lvl="1">
              <a:buNone/>
            </a:pPr>
            <a:r>
              <a:rPr lang="en-US" sz="3200" dirty="0" smtClean="0"/>
              <a:t>		Bangkok Declaration (2011)</a:t>
            </a:r>
          </a:p>
          <a:p>
            <a:r>
              <a:rPr lang="en-US" dirty="0" smtClean="0"/>
              <a:t>EST Forum for Latin America – Est. 2011 </a:t>
            </a:r>
          </a:p>
          <a:p>
            <a:pPr>
              <a:buNone/>
            </a:pPr>
            <a:r>
              <a:rPr lang="en-US" dirty="0" smtClean="0"/>
              <a:t>		(Inter-American Development Bank)</a:t>
            </a:r>
          </a:p>
          <a:p>
            <a:pPr>
              <a:buNone/>
            </a:pPr>
            <a:r>
              <a:rPr lang="en-US" dirty="0" smtClean="0"/>
              <a:t>		Bogota Declaration (2011)</a:t>
            </a:r>
          </a:p>
        </p:txBody>
      </p:sp>
      <p:pic>
        <p:nvPicPr>
          <p:cNvPr id="6" name="Content Placeholder 3" descr="SSATP-Logo_onBlack.jpg"/>
          <p:cNvPicPr>
            <a:picLocks noChangeAspect="1"/>
          </p:cNvPicPr>
          <p:nvPr/>
        </p:nvPicPr>
        <p:blipFill>
          <a:blip r:embed="rId4" cstate="print"/>
          <a:stretch>
            <a:fillRect/>
          </a:stretch>
        </p:blipFill>
        <p:spPr>
          <a:xfrm>
            <a:off x="7813627" y="6172200"/>
            <a:ext cx="1330373" cy="685800"/>
          </a:xfrm>
          <a:prstGeom prst="rect">
            <a:avLst/>
          </a:prstGeom>
        </p:spPr>
      </p:pic>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457200" y="4648200"/>
            <a:ext cx="6477000" cy="1976999"/>
          </a:xfrm>
          <a:prstGeom prst="rect">
            <a:avLst/>
          </a:prstGeom>
        </p:spPr>
      </p:pic>
    </p:spTree>
    <p:extLst>
      <p:ext uri="{BB962C8B-B14F-4D97-AF65-F5344CB8AC3E}">
        <p14:creationId xmlns:p14="http://schemas.microsoft.com/office/powerpoint/2010/main" val="328590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10"/>
          <p:cNvSpPr/>
          <p:nvPr/>
        </p:nvSpPr>
        <p:spPr>
          <a:xfrm>
            <a:off x="7620000" y="2667000"/>
            <a:ext cx="1371600" cy="989013"/>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2" name="Chevron 11"/>
          <p:cNvSpPr/>
          <p:nvPr/>
        </p:nvSpPr>
        <p:spPr>
          <a:xfrm>
            <a:off x="66294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3" name="Chevron 12"/>
          <p:cNvSpPr/>
          <p:nvPr/>
        </p:nvSpPr>
        <p:spPr>
          <a:xfrm>
            <a:off x="55626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4" name="Chevron 13"/>
          <p:cNvSpPr/>
          <p:nvPr/>
        </p:nvSpPr>
        <p:spPr>
          <a:xfrm>
            <a:off x="44958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5" name="Chevron 14"/>
          <p:cNvSpPr/>
          <p:nvPr/>
        </p:nvSpPr>
        <p:spPr>
          <a:xfrm>
            <a:off x="34290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6" name="Chevron 15"/>
          <p:cNvSpPr/>
          <p:nvPr/>
        </p:nvSpPr>
        <p:spPr>
          <a:xfrm>
            <a:off x="12954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7" name="Chevron 16"/>
          <p:cNvSpPr/>
          <p:nvPr/>
        </p:nvSpPr>
        <p:spPr>
          <a:xfrm>
            <a:off x="2286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solidFill>
                <a:schemeClr val="tx1"/>
              </a:solidFill>
            </a:endParaRPr>
          </a:p>
        </p:txBody>
      </p:sp>
      <p:sp>
        <p:nvSpPr>
          <p:cNvPr id="11273" name="TextBox 17"/>
          <p:cNvSpPr txBox="1">
            <a:spLocks noChangeArrowheads="1"/>
          </p:cNvSpPr>
          <p:nvPr/>
        </p:nvSpPr>
        <p:spPr bwMode="auto">
          <a:xfrm>
            <a:off x="762000" y="3011488"/>
            <a:ext cx="754063"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1</a:t>
            </a:r>
          </a:p>
          <a:p>
            <a:r>
              <a:rPr lang="nl-NL" sz="1200" b="1">
                <a:solidFill>
                  <a:schemeClr val="bg1"/>
                </a:solidFill>
              </a:rPr>
              <a:t>2005</a:t>
            </a:r>
          </a:p>
        </p:txBody>
      </p:sp>
      <p:sp>
        <p:nvSpPr>
          <p:cNvPr id="11274" name="TextBox 18"/>
          <p:cNvSpPr txBox="1">
            <a:spLocks noChangeArrowheads="1"/>
          </p:cNvSpPr>
          <p:nvPr/>
        </p:nvSpPr>
        <p:spPr bwMode="auto">
          <a:xfrm>
            <a:off x="3894138" y="3011488"/>
            <a:ext cx="754062"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3</a:t>
            </a:r>
          </a:p>
          <a:p>
            <a:r>
              <a:rPr lang="nl-NL" sz="1200" b="1">
                <a:solidFill>
                  <a:schemeClr val="bg1"/>
                </a:solidFill>
              </a:rPr>
              <a:t>2008</a:t>
            </a:r>
          </a:p>
        </p:txBody>
      </p:sp>
      <p:sp>
        <p:nvSpPr>
          <p:cNvPr id="11275" name="TextBox 19"/>
          <p:cNvSpPr txBox="1">
            <a:spLocks noChangeArrowheads="1"/>
          </p:cNvSpPr>
          <p:nvPr/>
        </p:nvSpPr>
        <p:spPr bwMode="auto">
          <a:xfrm>
            <a:off x="4884738" y="3011488"/>
            <a:ext cx="754062"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4</a:t>
            </a:r>
          </a:p>
          <a:p>
            <a:r>
              <a:rPr lang="nl-NL" sz="1200" b="1">
                <a:solidFill>
                  <a:schemeClr val="bg1"/>
                </a:solidFill>
              </a:rPr>
              <a:t>2009</a:t>
            </a:r>
          </a:p>
        </p:txBody>
      </p:sp>
      <p:sp>
        <p:nvSpPr>
          <p:cNvPr id="11276" name="TextBox 20"/>
          <p:cNvSpPr txBox="1">
            <a:spLocks noChangeArrowheads="1"/>
          </p:cNvSpPr>
          <p:nvPr/>
        </p:nvSpPr>
        <p:spPr bwMode="auto">
          <a:xfrm>
            <a:off x="5951538" y="3011488"/>
            <a:ext cx="754062"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5</a:t>
            </a:r>
          </a:p>
          <a:p>
            <a:r>
              <a:rPr lang="nl-NL" sz="1200" b="1">
                <a:solidFill>
                  <a:schemeClr val="bg1"/>
                </a:solidFill>
              </a:rPr>
              <a:t>2010</a:t>
            </a:r>
          </a:p>
        </p:txBody>
      </p:sp>
      <p:sp>
        <p:nvSpPr>
          <p:cNvPr id="11277" name="TextBox 21"/>
          <p:cNvSpPr txBox="1">
            <a:spLocks noChangeArrowheads="1"/>
          </p:cNvSpPr>
          <p:nvPr/>
        </p:nvSpPr>
        <p:spPr bwMode="auto">
          <a:xfrm>
            <a:off x="7094538" y="3011488"/>
            <a:ext cx="754062"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6</a:t>
            </a:r>
          </a:p>
          <a:p>
            <a:r>
              <a:rPr lang="nl-NL" sz="1200" b="1">
                <a:solidFill>
                  <a:schemeClr val="bg1"/>
                </a:solidFill>
              </a:rPr>
              <a:t>2011</a:t>
            </a:r>
          </a:p>
        </p:txBody>
      </p:sp>
      <p:sp>
        <p:nvSpPr>
          <p:cNvPr id="11278" name="TextBox 22"/>
          <p:cNvSpPr txBox="1">
            <a:spLocks noChangeArrowheads="1"/>
          </p:cNvSpPr>
          <p:nvPr/>
        </p:nvSpPr>
        <p:spPr bwMode="auto">
          <a:xfrm>
            <a:off x="8077200" y="3011488"/>
            <a:ext cx="754063" cy="33813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7</a:t>
            </a:r>
          </a:p>
        </p:txBody>
      </p:sp>
      <p:sp>
        <p:nvSpPr>
          <p:cNvPr id="11279" name="TextBox 23"/>
          <p:cNvSpPr txBox="1">
            <a:spLocks noChangeArrowheads="1"/>
          </p:cNvSpPr>
          <p:nvPr/>
        </p:nvSpPr>
        <p:spPr bwMode="auto">
          <a:xfrm>
            <a:off x="1752600" y="3011488"/>
            <a:ext cx="754063"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EST 2</a:t>
            </a:r>
          </a:p>
          <a:p>
            <a:r>
              <a:rPr lang="nl-NL" sz="1200" b="1">
                <a:solidFill>
                  <a:schemeClr val="bg1"/>
                </a:solidFill>
              </a:rPr>
              <a:t>2006</a:t>
            </a:r>
          </a:p>
        </p:txBody>
      </p:sp>
      <p:sp>
        <p:nvSpPr>
          <p:cNvPr id="25" name="Rounded Rectangle 24"/>
          <p:cNvSpPr/>
          <p:nvPr/>
        </p:nvSpPr>
        <p:spPr>
          <a:xfrm>
            <a:off x="152400" y="1143000"/>
            <a:ext cx="1905000" cy="7620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2000" b="1" dirty="0">
                <a:solidFill>
                  <a:schemeClr val="accent5">
                    <a:lumMod val="20000"/>
                    <a:lumOff val="80000"/>
                  </a:schemeClr>
                </a:solidFill>
              </a:rPr>
              <a:t>Aichi Statement</a:t>
            </a:r>
          </a:p>
        </p:txBody>
      </p:sp>
      <p:cxnSp>
        <p:nvCxnSpPr>
          <p:cNvPr id="27" name="Elbow Connector 26"/>
          <p:cNvCxnSpPr>
            <a:stCxn id="17" idx="0"/>
            <a:endCxn id="25" idx="2"/>
          </p:cNvCxnSpPr>
          <p:nvPr/>
        </p:nvCxnSpPr>
        <p:spPr>
          <a:xfrm rot="5400000" flipH="1" flipV="1">
            <a:off x="504825" y="2066925"/>
            <a:ext cx="762000" cy="43815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7086600" y="234950"/>
            <a:ext cx="1905000" cy="98425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b="1" dirty="0">
                <a:solidFill>
                  <a:schemeClr val="accent5">
                    <a:lumMod val="20000"/>
                    <a:lumOff val="80000"/>
                  </a:schemeClr>
                </a:solidFill>
              </a:rPr>
              <a:t>Bangkok 2020 Declaration</a:t>
            </a:r>
          </a:p>
          <a:p>
            <a:pPr algn="ctr">
              <a:defRPr/>
            </a:pPr>
            <a:r>
              <a:rPr lang="nl-NL" b="1" dirty="0">
                <a:solidFill>
                  <a:schemeClr val="accent5">
                    <a:lumMod val="20000"/>
                    <a:lumOff val="80000"/>
                  </a:schemeClr>
                </a:solidFill>
              </a:rPr>
              <a:t>(23 goals)</a:t>
            </a:r>
          </a:p>
        </p:txBody>
      </p:sp>
      <p:cxnSp>
        <p:nvCxnSpPr>
          <p:cNvPr id="30" name="Elbow Connector 29"/>
          <p:cNvCxnSpPr>
            <a:stCxn id="12" idx="0"/>
            <a:endCxn id="28" idx="2"/>
          </p:cNvCxnSpPr>
          <p:nvPr/>
        </p:nvCxnSpPr>
        <p:spPr>
          <a:xfrm rot="5400000" flipH="1" flipV="1">
            <a:off x="6829623" y="1457524"/>
            <a:ext cx="1447800" cy="971153"/>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Chevron 30"/>
          <p:cNvSpPr/>
          <p:nvPr/>
        </p:nvSpPr>
        <p:spPr>
          <a:xfrm>
            <a:off x="2362200" y="2679700"/>
            <a:ext cx="1371600" cy="989013"/>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a:solidFill>
                <a:schemeClr val="tx1"/>
              </a:solidFill>
            </a:endParaRPr>
          </a:p>
        </p:txBody>
      </p:sp>
      <p:sp>
        <p:nvSpPr>
          <p:cNvPr id="11285" name="TextBox 31"/>
          <p:cNvSpPr txBox="1">
            <a:spLocks noChangeArrowheads="1"/>
          </p:cNvSpPr>
          <p:nvPr/>
        </p:nvSpPr>
        <p:spPr bwMode="auto">
          <a:xfrm>
            <a:off x="2827338" y="3024188"/>
            <a:ext cx="903287" cy="522287"/>
          </a:xfrm>
          <a:prstGeom prst="rect">
            <a:avLst/>
          </a:prstGeom>
          <a:noFill/>
          <a:ln w="9525">
            <a:noFill/>
            <a:miter lim="800000"/>
            <a:headEnd/>
            <a:tailEnd/>
          </a:ln>
        </p:spPr>
        <p:txBody>
          <a:bodyPr wrap="none">
            <a:prstTxWarp prst="textNoShape">
              <a:avLst/>
            </a:prstTxWarp>
            <a:spAutoFit/>
          </a:bodyPr>
          <a:lstStyle/>
          <a:p>
            <a:r>
              <a:rPr lang="nl-NL" sz="1600" b="1">
                <a:solidFill>
                  <a:schemeClr val="bg1"/>
                </a:solidFill>
              </a:rPr>
              <a:t>Mayors</a:t>
            </a:r>
          </a:p>
          <a:p>
            <a:r>
              <a:rPr lang="nl-NL" sz="1200" b="1">
                <a:solidFill>
                  <a:schemeClr val="bg1"/>
                </a:solidFill>
              </a:rPr>
              <a:t>2007</a:t>
            </a:r>
          </a:p>
        </p:txBody>
      </p:sp>
      <p:sp>
        <p:nvSpPr>
          <p:cNvPr id="33" name="Rounded Rectangle 32"/>
          <p:cNvSpPr/>
          <p:nvPr/>
        </p:nvSpPr>
        <p:spPr>
          <a:xfrm>
            <a:off x="2209800" y="228600"/>
            <a:ext cx="1668463" cy="16764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b="1" dirty="0">
                <a:solidFill>
                  <a:schemeClr val="accent5">
                    <a:lumMod val="20000"/>
                    <a:lumOff val="80000"/>
                  </a:schemeClr>
                </a:solidFill>
              </a:rPr>
              <a:t>Kyoto Declaration</a:t>
            </a:r>
          </a:p>
          <a:p>
            <a:pPr algn="ctr">
              <a:defRPr/>
            </a:pPr>
            <a:r>
              <a:rPr lang="nl-NL" b="1" dirty="0">
                <a:solidFill>
                  <a:schemeClr val="accent5">
                    <a:lumMod val="20000"/>
                    <a:lumOff val="80000"/>
                  </a:schemeClr>
                </a:solidFill>
              </a:rPr>
              <a:t>(endorsed first by 22, now 48 mayors</a:t>
            </a:r>
            <a:r>
              <a:rPr lang="nl-NL" sz="1200" b="1" dirty="0">
                <a:solidFill>
                  <a:schemeClr val="accent5">
                    <a:lumMod val="20000"/>
                    <a:lumOff val="80000"/>
                  </a:schemeClr>
                </a:solidFill>
              </a:rPr>
              <a:t>)</a:t>
            </a:r>
          </a:p>
        </p:txBody>
      </p:sp>
      <p:cxnSp>
        <p:nvCxnSpPr>
          <p:cNvPr id="36" name="Elbow Connector 35"/>
          <p:cNvCxnSpPr>
            <a:stCxn id="31" idx="0"/>
            <a:endCxn id="33" idx="2"/>
          </p:cNvCxnSpPr>
          <p:nvPr/>
        </p:nvCxnSpPr>
        <p:spPr>
          <a:xfrm rot="5400000" flipH="1" flipV="1">
            <a:off x="2535039" y="2170708"/>
            <a:ext cx="774700" cy="243285"/>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04800" y="4191000"/>
            <a:ext cx="57912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400" b="1" dirty="0">
                <a:solidFill>
                  <a:schemeClr val="accent6">
                    <a:lumMod val="50000"/>
                  </a:schemeClr>
                </a:solidFill>
              </a:rPr>
              <a:t>Awareness Raising on Sustainability Transport in Asia</a:t>
            </a:r>
          </a:p>
        </p:txBody>
      </p:sp>
      <p:cxnSp>
        <p:nvCxnSpPr>
          <p:cNvPr id="39" name="Straight Connector 38"/>
          <p:cNvCxnSpPr/>
          <p:nvPr/>
        </p:nvCxnSpPr>
        <p:spPr>
          <a:xfrm>
            <a:off x="228600" y="3962400"/>
            <a:ext cx="8458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962025" y="4572000"/>
            <a:ext cx="6734175"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400" b="1" dirty="0">
                <a:solidFill>
                  <a:schemeClr val="accent6">
                    <a:lumMod val="50000"/>
                  </a:schemeClr>
                </a:solidFill>
              </a:rPr>
              <a:t>Development Avoid-Shift-Improve Approach: Pilot testing</a:t>
            </a:r>
          </a:p>
        </p:txBody>
      </p:sp>
      <p:sp>
        <p:nvSpPr>
          <p:cNvPr id="41" name="Rounded Rectangle 40"/>
          <p:cNvSpPr/>
          <p:nvPr/>
        </p:nvSpPr>
        <p:spPr>
          <a:xfrm>
            <a:off x="2057400" y="4953000"/>
            <a:ext cx="6324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400" b="1" dirty="0">
                <a:solidFill>
                  <a:schemeClr val="accent6">
                    <a:lumMod val="50000"/>
                  </a:schemeClr>
                </a:solidFill>
              </a:rPr>
              <a:t>Development Banks start shifting funding to </a:t>
            </a:r>
            <a:r>
              <a:rPr lang="nl-NL" sz="1400" b="1" dirty="0" err="1" smtClean="0">
                <a:solidFill>
                  <a:schemeClr val="accent6">
                    <a:lumMod val="50000"/>
                  </a:schemeClr>
                </a:solidFill>
              </a:rPr>
              <a:t>Sustainable</a:t>
            </a:r>
            <a:r>
              <a:rPr lang="nl-NL" sz="1400" b="1" dirty="0" smtClean="0">
                <a:solidFill>
                  <a:schemeClr val="accent6">
                    <a:lumMod val="50000"/>
                  </a:schemeClr>
                </a:solidFill>
              </a:rPr>
              <a:t> Transport. </a:t>
            </a:r>
            <a:endParaRPr lang="nl-NL" sz="1400" b="1" dirty="0">
              <a:solidFill>
                <a:schemeClr val="accent6">
                  <a:lumMod val="50000"/>
                </a:schemeClr>
              </a:solidFill>
            </a:endParaRPr>
          </a:p>
        </p:txBody>
      </p:sp>
      <p:sp>
        <p:nvSpPr>
          <p:cNvPr id="42" name="Rounded Rectangle 41"/>
          <p:cNvSpPr/>
          <p:nvPr/>
        </p:nvSpPr>
        <p:spPr>
          <a:xfrm>
            <a:off x="2827338" y="5334000"/>
            <a:ext cx="5935662"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400" b="1" dirty="0" err="1" smtClean="0">
                <a:solidFill>
                  <a:schemeClr val="accent6">
                    <a:lumMod val="50000"/>
                  </a:schemeClr>
                </a:solidFill>
              </a:rPr>
              <a:t>Development</a:t>
            </a:r>
            <a:r>
              <a:rPr lang="nl-NL" sz="1400" b="1" dirty="0" smtClean="0">
                <a:solidFill>
                  <a:schemeClr val="accent6">
                    <a:lumMod val="50000"/>
                  </a:schemeClr>
                </a:solidFill>
              </a:rPr>
              <a:t> of </a:t>
            </a:r>
            <a:r>
              <a:rPr lang="nl-NL" sz="1400" b="1" dirty="0" err="1" smtClean="0">
                <a:solidFill>
                  <a:schemeClr val="accent6">
                    <a:lumMod val="50000"/>
                  </a:schemeClr>
                </a:solidFill>
              </a:rPr>
              <a:t>Sustainable</a:t>
            </a:r>
            <a:r>
              <a:rPr lang="nl-NL" sz="1400" b="1" dirty="0" smtClean="0">
                <a:solidFill>
                  <a:schemeClr val="accent6">
                    <a:lumMod val="50000"/>
                  </a:schemeClr>
                </a:solidFill>
              </a:rPr>
              <a:t> Transport </a:t>
            </a:r>
            <a:r>
              <a:rPr lang="nl-NL" sz="1400" b="1" dirty="0">
                <a:solidFill>
                  <a:schemeClr val="accent6">
                    <a:lumMod val="50000"/>
                  </a:schemeClr>
                </a:solidFill>
              </a:rPr>
              <a:t>related assessment tools</a:t>
            </a:r>
          </a:p>
        </p:txBody>
      </p:sp>
      <p:sp>
        <p:nvSpPr>
          <p:cNvPr id="43" name="Rounded Rectangle 42"/>
          <p:cNvSpPr/>
          <p:nvPr/>
        </p:nvSpPr>
        <p:spPr>
          <a:xfrm>
            <a:off x="4144962" y="5715000"/>
            <a:ext cx="4770437"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400" b="1" dirty="0">
                <a:solidFill>
                  <a:schemeClr val="accent6">
                    <a:lumMod val="50000"/>
                  </a:schemeClr>
                </a:solidFill>
              </a:rPr>
              <a:t>SLoCaT pulls together transport community</a:t>
            </a:r>
          </a:p>
        </p:txBody>
      </p:sp>
      <p:sp>
        <p:nvSpPr>
          <p:cNvPr id="44" name="Rounded Rectangle 43"/>
          <p:cNvSpPr/>
          <p:nvPr/>
        </p:nvSpPr>
        <p:spPr>
          <a:xfrm>
            <a:off x="4191000" y="152400"/>
            <a:ext cx="2667000" cy="7620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b="1" dirty="0">
                <a:solidFill>
                  <a:schemeClr val="accent5">
                    <a:lumMod val="20000"/>
                    <a:lumOff val="80000"/>
                  </a:schemeClr>
                </a:solidFill>
              </a:rPr>
              <a:t>Seoul Statement</a:t>
            </a:r>
          </a:p>
          <a:p>
            <a:pPr algn="ctr">
              <a:defRPr/>
            </a:pPr>
            <a:r>
              <a:rPr lang="nl-NL" b="1" dirty="0">
                <a:solidFill>
                  <a:schemeClr val="accent5">
                    <a:lumMod val="20000"/>
                    <a:lumOff val="80000"/>
                  </a:schemeClr>
                </a:solidFill>
              </a:rPr>
              <a:t>(climate change)</a:t>
            </a:r>
          </a:p>
        </p:txBody>
      </p:sp>
      <p:cxnSp>
        <p:nvCxnSpPr>
          <p:cNvPr id="46" name="Elbow Connector 45"/>
          <p:cNvCxnSpPr>
            <a:stCxn id="14" idx="0"/>
            <a:endCxn id="44" idx="2"/>
          </p:cNvCxnSpPr>
          <p:nvPr/>
        </p:nvCxnSpPr>
        <p:spPr>
          <a:xfrm rot="5400000" flipH="1" flipV="1">
            <a:off x="4353123" y="1495624"/>
            <a:ext cx="1752600" cy="590153"/>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3200400" y="19812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nl-NL" sz="1600" dirty="0"/>
              <a:t>8 South Asian countries join EST</a:t>
            </a:r>
          </a:p>
        </p:txBody>
      </p:sp>
      <p:cxnSp>
        <p:nvCxnSpPr>
          <p:cNvPr id="53" name="Elbow Connector 52"/>
          <p:cNvCxnSpPr>
            <a:stCxn id="15" idx="0"/>
            <a:endCxn id="47" idx="2"/>
          </p:cNvCxnSpPr>
          <p:nvPr/>
        </p:nvCxnSpPr>
        <p:spPr>
          <a:xfrm rot="5400000" flipH="1" flipV="1">
            <a:off x="4010025" y="2295525"/>
            <a:ext cx="228600" cy="51435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705600" y="6400800"/>
            <a:ext cx="1981200" cy="369332"/>
          </a:xfrm>
          <a:prstGeom prst="rect">
            <a:avLst/>
          </a:prstGeom>
          <a:noFill/>
        </p:spPr>
        <p:txBody>
          <a:bodyPr wrap="square" rtlCol="0">
            <a:spAutoFit/>
          </a:bodyPr>
          <a:lstStyle/>
          <a:p>
            <a:r>
              <a:rPr lang="en-US" dirty="0" smtClean="0"/>
              <a:t>Source: SLOCAT</a:t>
            </a:r>
            <a:endParaRPr lang="en-US" dirty="0"/>
          </a:p>
        </p:txBody>
      </p:sp>
      <p:sp>
        <p:nvSpPr>
          <p:cNvPr id="35" name="TextBox 34"/>
          <p:cNvSpPr txBox="1"/>
          <p:nvPr/>
        </p:nvSpPr>
        <p:spPr>
          <a:xfrm>
            <a:off x="304800" y="5780782"/>
            <a:ext cx="3124200" cy="1077218"/>
          </a:xfrm>
          <a:prstGeom prst="rect">
            <a:avLst/>
          </a:prstGeom>
          <a:noFill/>
        </p:spPr>
        <p:txBody>
          <a:bodyPr wrap="square" rtlCol="0">
            <a:spAutoFit/>
          </a:bodyPr>
          <a:lstStyle/>
          <a:p>
            <a:r>
              <a:rPr lang="en-US" sz="3200" dirty="0" smtClean="0"/>
              <a:t>EST Forum – Asia</a:t>
            </a:r>
          </a:p>
          <a:p>
            <a:r>
              <a:rPr lang="en-US" sz="3200" dirty="0" smtClean="0"/>
              <a:t>Timeline</a:t>
            </a:r>
            <a:endParaRPr lang="en-US" sz="3200" dirty="0"/>
          </a:p>
        </p:txBody>
      </p:sp>
    </p:spTree>
    <p:extLst>
      <p:ext uri="{BB962C8B-B14F-4D97-AF65-F5344CB8AC3E}">
        <p14:creationId xmlns:p14="http://schemas.microsoft.com/office/powerpoint/2010/main" val="237754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3" grpId="0" animBg="1"/>
      <p:bldP spid="37" grpId="0" animBg="1"/>
      <p:bldP spid="40" grpId="0" animBg="1"/>
      <p:bldP spid="41" grpId="0" animBg="1"/>
      <p:bldP spid="42" grpId="0" animBg="1"/>
      <p:bldP spid="43" grpId="0" animBg="1"/>
      <p:bldP spid="44" grpId="0"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a:t>EST in the African context</a:t>
            </a:r>
          </a:p>
        </p:txBody>
      </p:sp>
      <p:sp>
        <p:nvSpPr>
          <p:cNvPr id="3" name="Content Placeholder 2"/>
          <p:cNvSpPr>
            <a:spLocks noGrp="1"/>
          </p:cNvSpPr>
          <p:nvPr>
            <p:ph idx="1"/>
          </p:nvPr>
        </p:nvSpPr>
        <p:spPr/>
        <p:txBody>
          <a:bodyPr>
            <a:normAutofit/>
          </a:bodyPr>
          <a:lstStyle/>
          <a:p>
            <a:r>
              <a:rPr lang="en-US" dirty="0"/>
              <a:t>Africa entering period of dynamic growth</a:t>
            </a:r>
          </a:p>
          <a:p>
            <a:r>
              <a:rPr lang="en-US" dirty="0"/>
              <a:t>Substantial urbanization to occur over next 30 years</a:t>
            </a:r>
          </a:p>
          <a:p>
            <a:r>
              <a:rPr lang="en-US" dirty="0"/>
              <a:t>Worldwide experience suggests urbanization is always accompanied by substantial motorization</a:t>
            </a:r>
          </a:p>
          <a:p>
            <a:r>
              <a:rPr lang="en-US" dirty="0"/>
              <a:t>Potential strain on Africa's resources: is the continent ready</a:t>
            </a:r>
            <a:r>
              <a:rPr lang="en-US" dirty="0" smtClean="0"/>
              <a:t>?</a:t>
            </a:r>
            <a:endParaRPr lang="en-US" dirty="0"/>
          </a:p>
        </p:txBody>
      </p:sp>
      <p:pic>
        <p:nvPicPr>
          <p:cNvPr id="5" name="Content Placeholder 3" descr="SSATP-Logo_onBlack.jpg"/>
          <p:cNvPicPr>
            <a:picLocks noChangeAspect="1"/>
          </p:cNvPicPr>
          <p:nvPr/>
        </p:nvPicPr>
        <p:blipFill>
          <a:blip r:embed="rId4" cstate="print"/>
          <a:stretch>
            <a:fillRect/>
          </a:stretch>
        </p:blipFill>
        <p:spPr>
          <a:xfrm>
            <a:off x="7813627" y="6172200"/>
            <a:ext cx="1330373" cy="685800"/>
          </a:xfrm>
          <a:prstGeom prst="rect">
            <a:avLst/>
          </a:prstGeom>
        </p:spPr>
      </p:pic>
    </p:spTree>
    <p:extLst>
      <p:ext uri="{BB962C8B-B14F-4D97-AF65-F5344CB8AC3E}">
        <p14:creationId xmlns:p14="http://schemas.microsoft.com/office/powerpoint/2010/main" val="3870816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17.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a:t>EST in the African </a:t>
            </a:r>
            <a:r>
              <a:rPr lang="en-US" dirty="0" smtClean="0"/>
              <a:t>context </a:t>
            </a:r>
            <a:r>
              <a:rPr lang="en-US" dirty="0"/>
              <a:t>(II)</a:t>
            </a:r>
          </a:p>
        </p:txBody>
      </p:sp>
      <p:sp>
        <p:nvSpPr>
          <p:cNvPr id="3" name="Content Placeholder 2"/>
          <p:cNvSpPr>
            <a:spLocks noGrp="1"/>
          </p:cNvSpPr>
          <p:nvPr>
            <p:ph idx="1"/>
          </p:nvPr>
        </p:nvSpPr>
        <p:spPr/>
        <p:txBody>
          <a:bodyPr>
            <a:normAutofit fontScale="92500" lnSpcReduction="20000"/>
          </a:bodyPr>
          <a:lstStyle/>
          <a:p>
            <a:r>
              <a:rPr lang="en-US" dirty="0"/>
              <a:t>Tremendous dynamism in transport solutions around the </a:t>
            </a:r>
            <a:r>
              <a:rPr lang="en-US" dirty="0" smtClean="0"/>
              <a:t>continent: </a:t>
            </a:r>
            <a:r>
              <a:rPr lang="en-US" dirty="0" smtClean="0">
                <a:hlinkClick r:id="rId4" action="ppaction://hlinkpres?slideindex=1&amp;slidetitle="/>
              </a:rPr>
              <a:t>examples</a:t>
            </a:r>
            <a:endParaRPr lang="en-US" dirty="0"/>
          </a:p>
          <a:p>
            <a:r>
              <a:rPr lang="en-US" dirty="0" smtClean="0"/>
              <a:t>And yet, transport is missing from sustainability discussions, and (environmental) sustainability is missing from transport </a:t>
            </a:r>
            <a:r>
              <a:rPr lang="en-US" smtClean="0"/>
              <a:t>discussions – </a:t>
            </a:r>
            <a:r>
              <a:rPr lang="en-US" smtClean="0">
                <a:hlinkClick r:id="rId5" action="ppaction://hlinkpres?slideindex=1&amp;slidetitle="/>
              </a:rPr>
              <a:t>examples</a:t>
            </a:r>
            <a:endParaRPr lang="en-US" dirty="0"/>
          </a:p>
          <a:p>
            <a:r>
              <a:rPr lang="en-US" dirty="0"/>
              <a:t>N</a:t>
            </a:r>
            <a:r>
              <a:rPr lang="en-US" dirty="0" smtClean="0"/>
              <a:t>eed </a:t>
            </a:r>
            <a:r>
              <a:rPr lang="en-US" dirty="0"/>
              <a:t>to link national and local transport policies and funding </a:t>
            </a:r>
          </a:p>
          <a:p>
            <a:r>
              <a:rPr lang="en-US" dirty="0" smtClean="0"/>
              <a:t>Across Africa, transport infrastructure being </a:t>
            </a:r>
            <a:r>
              <a:rPr lang="en-US" dirty="0"/>
              <a:t>developed fast and there is need to ensure that a low carbon and climate friendly approach is more widely integrated </a:t>
            </a:r>
          </a:p>
        </p:txBody>
      </p:sp>
      <p:pic>
        <p:nvPicPr>
          <p:cNvPr id="5" name="Content Placeholder 3" descr="SSATP-Logo_onBlack.jpg"/>
          <p:cNvPicPr>
            <a:picLocks noChangeAspect="1"/>
          </p:cNvPicPr>
          <p:nvPr/>
        </p:nvPicPr>
        <p:blipFill>
          <a:blip r:embed="rId6" cstate="print"/>
          <a:stretch>
            <a:fillRect/>
          </a:stretch>
        </p:blipFill>
        <p:spPr>
          <a:xfrm>
            <a:off x="7813627" y="6172200"/>
            <a:ext cx="1330373" cy="685800"/>
          </a:xfrm>
          <a:prstGeom prst="rect">
            <a:avLst/>
          </a:prstGeom>
        </p:spPr>
      </p:pic>
    </p:spTree>
    <p:extLst>
      <p:ext uri="{BB962C8B-B14F-4D97-AF65-F5344CB8AC3E}">
        <p14:creationId xmlns:p14="http://schemas.microsoft.com/office/powerpoint/2010/main" val="1406317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2651</TotalTime>
  <Words>1007</Words>
  <Application>Microsoft Office PowerPoint</Application>
  <PresentationFormat>On-screen Show (4:3)</PresentationFormat>
  <Paragraphs>136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Towards Sustainable Transport under SSATP DP2: building support for an Environmentally Sustainable Transport Forum in Africa</vt:lpstr>
      <vt:lpstr>Presentation outline</vt:lpstr>
      <vt:lpstr>SSATP work on sustainable transport</vt:lpstr>
      <vt:lpstr>What is Sustainable Transport?</vt:lpstr>
      <vt:lpstr>What is EST?</vt:lpstr>
      <vt:lpstr>Environmentally Sustainable Transport Forums in other regions</vt:lpstr>
      <vt:lpstr>PowerPoint Presentation</vt:lpstr>
      <vt:lpstr>EST in the African context</vt:lpstr>
      <vt:lpstr>EST in the African context (II)</vt:lpstr>
      <vt:lpstr>Why an EST for Africa?</vt:lpstr>
      <vt:lpstr>What is SSATP’s role in the EST-Africa process?</vt:lpstr>
      <vt:lpstr>Update on progress</vt:lpstr>
      <vt:lpstr>Items under discussion</vt:lpstr>
      <vt:lpstr>Exploring future role for SSATP after EST launched</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Hartmann</dc:creator>
  <cp:lastModifiedBy>Monique S. Desthuis-Francis</cp:lastModifiedBy>
  <cp:revision>112</cp:revision>
  <dcterms:created xsi:type="dcterms:W3CDTF">2012-11-27T18:28:55Z</dcterms:created>
  <dcterms:modified xsi:type="dcterms:W3CDTF">2013-02-21T14:58:43Z</dcterms:modified>
</cp:coreProperties>
</file>